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7" r:id="rId2"/>
  </p:sldMasterIdLst>
  <p:notesMasterIdLst>
    <p:notesMasterId r:id="rId18"/>
  </p:notesMasterIdLst>
  <p:sldIdLst>
    <p:sldId id="256" r:id="rId3"/>
    <p:sldId id="257" r:id="rId4"/>
    <p:sldId id="271" r:id="rId5"/>
    <p:sldId id="258" r:id="rId6"/>
    <p:sldId id="259" r:id="rId7"/>
    <p:sldId id="260" r:id="rId8"/>
    <p:sldId id="268" r:id="rId9"/>
    <p:sldId id="261" r:id="rId10"/>
    <p:sldId id="264" r:id="rId11"/>
    <p:sldId id="265" r:id="rId12"/>
    <p:sldId id="270" r:id="rId13"/>
    <p:sldId id="266" r:id="rId14"/>
    <p:sldId id="269" r:id="rId15"/>
    <p:sldId id="267" r:id="rId16"/>
    <p:sldId id="272" r:id="rId1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02" autoAdjust="0"/>
  </p:normalViewPr>
  <p:slideViewPr>
    <p:cSldViewPr showGuides="1">
      <p:cViewPr varScale="1">
        <p:scale>
          <a:sx n="75" d="100"/>
          <a:sy n="75" d="100"/>
        </p:scale>
        <p:origin x="-1014" y="-90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2B84CC-3CFF-4935-AA7E-848A7FC2A173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F41E0BB-3967-48ED-B3F1-E0E748CACD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41E0BB-3967-48ED-B3F1-E0E748CACD8F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dirty="0" smtClean="0"/>
          </a:p>
          <a:p>
            <a:pPr>
              <a:spcBef>
                <a:spcPct val="0"/>
              </a:spcBef>
            </a:pPr>
            <a:endParaRPr lang="hr-HR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7AA7A7-3F01-46A9-B963-8D87CA587F80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8A2637-CF36-4E41-ACC6-4D3BBC39E8E8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41E0BB-3967-48ED-B3F1-E0E748CACD8F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BF3392-1432-4835-810A-9BA3CFBB1B39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z="1200" dirty="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hr-HR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BF3392-1432-4835-810A-9BA3CFBB1B39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41E0BB-3967-48ED-B3F1-E0E748CACD8F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BF3392-1432-4835-810A-9BA3CFBB1B39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FE983-8AB8-4B8C-9FBD-88781F0BDCAB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B6056-1032-4C4D-9FBE-7C3A1917F4E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9331-4932-4B81-B2D7-9E759DB1AB18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D816B-EFE7-4DED-B3AF-CC2EB1DA09A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C779-813C-499E-B96F-C30A7578B95B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7526-E860-4AA2-81C3-6810F03E7CD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07DEE-99BA-4E47-BDDB-F26458552A60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42C2-5085-4661-990B-71A592157AE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003399"/>
                </a:solidFill>
                <a:latin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  <a:latin typeface="Tahoma" pitchFamily="34" charset="0"/>
              </a:defRPr>
            </a:lvl1pPr>
            <a:lvl2pPr>
              <a:defRPr baseline="0">
                <a:solidFill>
                  <a:srgbClr val="003399"/>
                </a:solidFill>
                <a:latin typeface="Tahoma" pitchFamily="34" charset="0"/>
              </a:defRPr>
            </a:lvl2pPr>
            <a:lvl3pPr>
              <a:defRPr baseline="0">
                <a:solidFill>
                  <a:srgbClr val="003399"/>
                </a:solidFill>
                <a:latin typeface="Tahoma" pitchFamily="34" charset="0"/>
              </a:defRPr>
            </a:lvl3pPr>
            <a:lvl4pPr>
              <a:defRPr baseline="0">
                <a:solidFill>
                  <a:srgbClr val="003399"/>
                </a:solidFill>
                <a:latin typeface="Tahoma" pitchFamily="34" charset="0"/>
              </a:defRPr>
            </a:lvl4pPr>
            <a:lvl5pPr>
              <a:defRPr baseline="0">
                <a:solidFill>
                  <a:srgbClr val="003399"/>
                </a:solidFill>
                <a:latin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3E9C29-1EA0-40DF-90C2-86228C849AF6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8BCE85-034E-4E41-9108-FE88850AFCC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13525-1917-4E7A-8953-5E8BAB6799E5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7750-E3E0-4E9C-9985-1683F14FC42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4A840-F718-4DE8-833C-9D9366A2F634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07B02-AE8F-4B5D-B3A7-30C5167890F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D80E8-3D63-4ABC-8184-F49A2CC0F5CF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2A60F-2E7C-4243-A7EB-A041EE95D66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34862C-D187-4EBA-8DF6-E7969D449520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E91D95-D734-4C0E-95EC-FC3D35BF8FB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033E5-04CA-4A16-9DF5-BD1157B5D833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AF7B4-A0E0-4322-ADC7-222C004C25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90CA85-461A-4BE2-8FB2-0AE066A9AF62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FA46D7-B3DC-4C17-842C-251029FCC1A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7BE0E-9DCE-427A-B7E9-663468FCBAB4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17D87-08B8-4C72-8F37-9BF8149394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FD10C3-17E8-4F14-A77E-046FE7CD5588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68CB8C-D42A-4746-9EC8-73A85912C5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68F82-A7E0-4FD7-8ECC-E1D929605209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34BE-F37C-4DC6-97C4-076E097CCA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394B3-D8C0-4FB4-8CE6-8AD3EB61D4B9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90EE-5028-4D70-9144-AD63A9182B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DD4B-64F6-4E9D-A225-F612D683C7A5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6D04-4859-4B29-944A-B5DCC200BE7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48F1-79B2-4947-A011-0F46F9BD84C8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C3F34-F60A-4777-88B9-9699AC6DEE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3704C-B28E-4B56-9A67-63FDFA796D7B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92B05-2E2E-489D-8D68-23FE858B83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01ED2-59D0-4801-93E9-86492EF8C90B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4B91-7DAB-4F76-8CE8-67482296149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C2CEE-3CB3-4A5E-A81A-2280032D02A1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CBA99-5484-47BF-966B-EC499A79169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D51EC-974C-47FD-94A4-BDEDC0381CD2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E0C31-3B77-4524-A347-F21E0131D0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91718-6D7F-4BF0-945D-2620F6978674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0A259-64CD-4E5F-8C78-819B4EE4C5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1E9A-6D53-40E1-8F5F-33AE4C233025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D2BF-9912-43BF-8E48-1A7392405F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91B3FB-8DE7-457C-83A8-92C31B8D2F1E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57BD0D-D235-4232-8451-807BCA3DDE0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4" r:id="rId2"/>
    <p:sldLayoutId id="2147483723" r:id="rId3"/>
    <p:sldLayoutId id="2147483722" r:id="rId4"/>
    <p:sldLayoutId id="2147483721" r:id="rId5"/>
    <p:sldLayoutId id="2147483720" r:id="rId6"/>
    <p:sldLayoutId id="2147483719" r:id="rId7"/>
    <p:sldLayoutId id="2147483718" r:id="rId8"/>
    <p:sldLayoutId id="2147483717" r:id="rId9"/>
    <p:sldLayoutId id="2147483716" r:id="rId10"/>
    <p:sldLayoutId id="214748371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04EF30F-7C64-4A26-9002-12120AD1270D}" type="datetimeFigureOut">
              <a:rPr lang="hr-HR"/>
              <a:pPr>
                <a:defRPr/>
              </a:pPr>
              <a:t>29.10.2010.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238B335-E2CB-4FE5-AF77-6C3D2E2FAA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0" r:id="rId5"/>
    <p:sldLayoutId id="2147483735" r:id="rId6"/>
    <p:sldLayoutId id="2147483729" r:id="rId7"/>
    <p:sldLayoutId id="2147483736" r:id="rId8"/>
    <p:sldLayoutId id="2147483737" r:id="rId9"/>
    <p:sldLayoutId id="2147483728" r:id="rId10"/>
    <p:sldLayoutId id="2147483727" r:id="rId11"/>
    <p:sldLayoutId id="214748372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18716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IZAZOVI PRODAJE S ASPEKTA OSIGURATELJA</a:t>
            </a:r>
            <a:endParaRPr lang="hr-HR" sz="360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286000" y="4429132"/>
            <a:ext cx="6172200" cy="1946268"/>
          </a:xfrm>
        </p:spPr>
        <p:txBody>
          <a:bodyPr/>
          <a:lstStyle/>
          <a:p>
            <a:endParaRPr lang="hr-HR" dirty="0" smtClean="0"/>
          </a:p>
          <a:p>
            <a:r>
              <a:rPr lang="hr-HR" sz="2800" b="0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Dani hrvatskog osiguranja, Zadar, 2010.g.</a:t>
            </a:r>
          </a:p>
          <a:p>
            <a:r>
              <a:rPr lang="hr-HR" sz="2000" b="0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Bruno Dobronić, član Uprave, </a:t>
            </a:r>
            <a:r>
              <a:rPr lang="hr-HR" sz="2000" b="0" dirty="0" err="1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Basler</a:t>
            </a:r>
            <a:r>
              <a:rPr lang="hr-HR" sz="2000" b="0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osiguranje Zagreb d.d.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/>
              <a:t>Zakonodavni izazovi</a:t>
            </a:r>
            <a:endParaRPr lang="hr-HR" sz="3200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Licenciranje zastupnika uređeno člancima 233-239 ZOS-a</a:t>
            </a:r>
          </a:p>
          <a:p>
            <a:pPr algn="just"/>
            <a:endParaRPr lang="hr-HR" dirty="0" smtClean="0"/>
          </a:p>
          <a:p>
            <a:pPr lvl="1" algn="just"/>
            <a:r>
              <a:rPr lang="hr-HR" sz="2400" dirty="0" smtClean="0"/>
              <a:t>Na početku primjene istodobno je postavljen veliki broj prijava za polaganjem licence zastupnika</a:t>
            </a:r>
          </a:p>
          <a:p>
            <a:pPr lvl="1" algn="just"/>
            <a:r>
              <a:rPr lang="hr-HR" sz="2400" dirty="0" smtClean="0"/>
              <a:t>Razmotriti omogućavanje potencijalnim “zastupnicima” vrijeme prilagodbe prije polaganja licence (stjecanje prakse kroz rad agencija) – pozitivna iskustva EU </a:t>
            </a:r>
          </a:p>
          <a:p>
            <a:pPr lvl="1">
              <a:buNone/>
            </a:pPr>
            <a:endParaRPr lang="hr-HR" sz="2500" dirty="0" smtClean="0"/>
          </a:p>
          <a:p>
            <a:pPr>
              <a:buNone/>
            </a:pPr>
            <a:endParaRPr lang="hr-HR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/>
              <a:t>Zakonodavni izazovi</a:t>
            </a:r>
            <a:endParaRPr lang="hr-HR" sz="3200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Ukidanje PDV-a za agencije za zastupanje u osiguranju od 01.01.2010.g. - Članak 13. Zakona o izmjenama i dopunama Zakona o porezu na dodanu vrijednost NN 87/09.</a:t>
            </a:r>
          </a:p>
          <a:p>
            <a:pPr algn="just"/>
            <a:endParaRPr lang="hr-HR" dirty="0" smtClean="0"/>
          </a:p>
          <a:p>
            <a:pPr lvl="1" algn="just"/>
            <a:r>
              <a:rPr lang="hr-HR" sz="2000" dirty="0" smtClean="0"/>
              <a:t>Agencije koje su odlučile izaći iz sustava PDV-a moraju podmiriti sav PDV koji nije amortiziran u natrag pet godina a korišten je kao odbitak pretporeza kod podnošenja porezne prijave za obračunsko razdoblje. </a:t>
            </a:r>
          </a:p>
          <a:p>
            <a:pPr lvl="1" algn="just"/>
            <a:r>
              <a:rPr lang="hr-HR" sz="2000" dirty="0" smtClean="0"/>
              <a:t>Zbog navedenog agencije moraju podmiriti velike poreze u kratkom vremenskom razdoblju što uzrokuje problem s likvidnošću i odvlači fokus do osnovnog posla zastupanja u osiguranju 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/>
              <a:t>Zakonodavni izazovi</a:t>
            </a:r>
            <a:endParaRPr lang="hr-HR" sz="3200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sz="2600" dirty="0" smtClean="0"/>
              <a:t>Zakon o zaštiti pranja novca i financiranja terorizma</a:t>
            </a:r>
            <a:endParaRPr lang="hr-HR" sz="2600" dirty="0" smtClean="0">
              <a:latin typeface="Arial" charset="0"/>
            </a:endParaRPr>
          </a:p>
          <a:p>
            <a:pPr lvl="1" algn="just"/>
            <a:r>
              <a:rPr lang="hr-HR" sz="2100" dirty="0" smtClean="0"/>
              <a:t>Za 1.000 EUR</a:t>
            </a:r>
            <a:r>
              <a:rPr lang="hr-HR" sz="2100" dirty="0" smtClean="0">
                <a:latin typeface="Arial" charset="0"/>
              </a:rPr>
              <a:t> i više</a:t>
            </a:r>
            <a:r>
              <a:rPr lang="hr-HR" sz="2100" dirty="0" smtClean="0"/>
              <a:t> godišnje uplate po polici životnog osiguranja potrebno je ispuniti formular</a:t>
            </a:r>
            <a:r>
              <a:rPr lang="hr-HR" sz="2100" dirty="0" smtClean="0">
                <a:latin typeface="Arial" charset="0"/>
              </a:rPr>
              <a:t>/izjavu</a:t>
            </a:r>
            <a:r>
              <a:rPr lang="hr-HR" sz="2100" dirty="0" smtClean="0"/>
              <a:t> o porijeklu novca.</a:t>
            </a:r>
          </a:p>
          <a:p>
            <a:pPr lvl="1" algn="just"/>
            <a:r>
              <a:rPr lang="hr-HR" sz="2100" dirty="0" smtClean="0"/>
              <a:t>Za iznose manje od 1.000 EUR godišnje uplate po polici životnog osiguranja društva MOGU ODUSTATI od provođenja mjera dubinske analize. </a:t>
            </a:r>
          </a:p>
          <a:p>
            <a:pPr lvl="1" algn="just"/>
            <a:endParaRPr lang="hr-HR" sz="2100" dirty="0" smtClean="0"/>
          </a:p>
          <a:p>
            <a:pPr algn="just"/>
            <a:r>
              <a:rPr lang="hr-HR" sz="2600" dirty="0" smtClean="0"/>
              <a:t>Paradoks</a:t>
            </a:r>
          </a:p>
          <a:p>
            <a:pPr lvl="1" algn="just"/>
            <a:r>
              <a:rPr lang="hr-HR" sz="2100" dirty="0" smtClean="0"/>
              <a:t>Ukoliko klijent uplati po 999 EUR u svakom društvu</a:t>
            </a:r>
            <a:r>
              <a:rPr lang="hr-HR" sz="2100" dirty="0" smtClean="0">
                <a:latin typeface="Arial" charset="0"/>
              </a:rPr>
              <a:t>, društvo</a:t>
            </a:r>
            <a:r>
              <a:rPr lang="hr-HR" sz="2100" dirty="0" smtClean="0"/>
              <a:t> nije u prekršaju – nepovezanost osiguravajućih društava</a:t>
            </a:r>
          </a:p>
          <a:p>
            <a:pPr lvl="1" algn="just"/>
            <a:r>
              <a:rPr lang="hr-HR" dirty="0" smtClean="0"/>
              <a:t>Što ako imamo dva ili više ugovaratelja koji uplaćuju premiju, s time da pojedinačna ili više rata premije osiguranja ne prelaze 1.000 EUR-a, međusobno su rodbinski povezani, a korisnik osiguranja je ista osoba</a:t>
            </a:r>
            <a:endParaRPr lang="hr-HR" sz="2100" dirty="0" smtClean="0"/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/>
              <a:t>Zakonodavni izazovi</a:t>
            </a:r>
            <a:endParaRPr lang="hr-HR" sz="3200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r>
              <a:rPr lang="hr-HR" dirty="0" smtClean="0"/>
              <a:t>Ukidanje poreznih olakšica na uplaćenu premiju po policama životnih osiguranja od 01.07.2010. – Članak 12. Zakona o izmjenama i dopunama Zakona o porezu na dohodak (NN 80/10)</a:t>
            </a:r>
          </a:p>
          <a:p>
            <a:endParaRPr lang="hr-HR" dirty="0" smtClean="0"/>
          </a:p>
          <a:p>
            <a:pPr lvl="1"/>
            <a:r>
              <a:rPr lang="hr-HR" dirty="0" smtClean="0"/>
              <a:t>Vraćanje osnovama u prodaji polica životnih osiguranja – ponovni naglasak na sigurnosti</a:t>
            </a:r>
          </a:p>
          <a:p>
            <a:pPr lvl="1"/>
            <a:r>
              <a:rPr lang="hr-HR" dirty="0" smtClean="0"/>
              <a:t>Nepovoljan položaj osiguravajućih društava u odnosu na dobrovoljne mirovinske fondove – uplatama u treći mirovinski stup fizičke osobe ostvaruju (još uvijek) pravo na poticaje</a:t>
            </a:r>
          </a:p>
          <a:p>
            <a:pPr lvl="1"/>
            <a:endParaRPr lang="hr-HR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hr-HR" dirty="0" smtClean="0"/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/>
              <a:t>Zaključak</a:t>
            </a:r>
            <a:endParaRPr lang="hr-HR" sz="3200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/>
            <a:r>
              <a:rPr lang="hr-HR" dirty="0" smtClean="0"/>
              <a:t>Osiguravajuća društva moraju zajedničkim snagama i koordinacijom identificirati “problematične” zastupnike – kreiranje “crnih listi”</a:t>
            </a:r>
          </a:p>
          <a:p>
            <a:pPr algn="just"/>
            <a:r>
              <a:rPr lang="hr-HR" dirty="0" smtClean="0"/>
              <a:t>Kroz </a:t>
            </a:r>
            <a:r>
              <a:rPr lang="hr-HR" dirty="0" err="1" smtClean="0"/>
              <a:t>osigurateljna</a:t>
            </a:r>
            <a:r>
              <a:rPr lang="hr-HR" dirty="0" smtClean="0"/>
              <a:t> udruženja potrebno je definirati zajednički stav i navedenog se pridržavati </a:t>
            </a:r>
          </a:p>
          <a:p>
            <a:pPr algn="just"/>
            <a:r>
              <a:rPr lang="hr-HR" dirty="0" smtClean="0"/>
              <a:t>Edukacija prodajne sile – primarni cilj cijele </a:t>
            </a:r>
            <a:r>
              <a:rPr lang="hr-HR" dirty="0" err="1" smtClean="0"/>
              <a:t>osigurateljne</a:t>
            </a:r>
            <a:r>
              <a:rPr lang="hr-HR" dirty="0" smtClean="0"/>
              <a:t> industrije. U očima klijenata ispraviti “loš” imidž industrije, izgraditi lojalnost i povjerenje.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467600" cy="4917160"/>
          </a:xfrm>
        </p:spPr>
        <p:txBody>
          <a:bodyPr/>
          <a:lstStyle/>
          <a:p>
            <a:pPr algn="ctr">
              <a:buNone/>
            </a:pPr>
            <a:endParaRPr lang="hr-HR" sz="4000" dirty="0" smtClean="0"/>
          </a:p>
          <a:p>
            <a:pPr algn="ctr">
              <a:buNone/>
            </a:pPr>
            <a:endParaRPr lang="hr-HR" sz="4000" dirty="0" smtClean="0"/>
          </a:p>
          <a:p>
            <a:pPr algn="ctr">
              <a:buNone/>
            </a:pPr>
            <a:r>
              <a:rPr lang="hr-HR" sz="4800" b="1" dirty="0" smtClean="0"/>
              <a:t>ZAHVALJUJEM SE NA POZORNOSTI</a:t>
            </a:r>
            <a:endParaRPr lang="hr-HR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>
                <a:latin typeface="Tahoma" pitchFamily="34" charset="0"/>
                <a:cs typeface="Tahoma" pitchFamily="34" charset="0"/>
              </a:rPr>
              <a:t>Sadržaj</a:t>
            </a:r>
            <a:endParaRPr lang="hr-HR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0969"/>
          </a:xfrm>
        </p:spPr>
        <p:txBody>
          <a:bodyPr/>
          <a:lstStyle/>
          <a:p>
            <a:r>
              <a:rPr lang="hr-HR" dirty="0" smtClean="0">
                <a:latin typeface="Tahoma" pitchFamily="34" charset="0"/>
                <a:cs typeface="Tahoma" pitchFamily="34" charset="0"/>
              </a:rPr>
              <a:t>Situa</a:t>
            </a:r>
            <a:r>
              <a:rPr lang="hr-HR" dirty="0" smtClean="0">
                <a:cs typeface="Tahoma" pitchFamily="34" charset="0"/>
              </a:rPr>
              <a:t>cija na tržištu u vrijeme krize</a:t>
            </a:r>
            <a:endParaRPr lang="hr-HR" dirty="0" smtClean="0">
              <a:latin typeface="Tahoma" pitchFamily="34" charset="0"/>
              <a:cs typeface="Tahoma" pitchFamily="34" charset="0"/>
            </a:endParaRPr>
          </a:p>
          <a:p>
            <a:r>
              <a:rPr lang="hr-HR" dirty="0" smtClean="0">
                <a:latin typeface="Tahoma" pitchFamily="34" charset="0"/>
                <a:cs typeface="Tahoma" pitchFamily="34" charset="0"/>
              </a:rPr>
              <a:t>Prilagodba klijentu “novog doba”</a:t>
            </a:r>
          </a:p>
          <a:p>
            <a:r>
              <a:rPr lang="hr-HR" dirty="0" smtClean="0">
                <a:latin typeface="Tahoma" pitchFamily="34" charset="0"/>
                <a:cs typeface="Tahoma" pitchFamily="34" charset="0"/>
              </a:rPr>
              <a:t>Edukacija – imperativ </a:t>
            </a:r>
          </a:p>
          <a:p>
            <a:r>
              <a:rPr lang="hr-HR" dirty="0" smtClean="0">
                <a:latin typeface="Tahoma" pitchFamily="34" charset="0"/>
                <a:cs typeface="Tahoma" pitchFamily="34" charset="0"/>
              </a:rPr>
              <a:t>Reputacijski rizik</a:t>
            </a:r>
          </a:p>
          <a:p>
            <a:r>
              <a:rPr lang="hr-HR" dirty="0" smtClean="0">
                <a:latin typeface="Tahoma" pitchFamily="34" charset="0"/>
                <a:cs typeface="Tahoma" pitchFamily="34" charset="0"/>
              </a:rPr>
              <a:t>Zakonodavni izazovi</a:t>
            </a:r>
          </a:p>
          <a:p>
            <a:r>
              <a:rPr lang="hr-HR" dirty="0" smtClean="0">
                <a:latin typeface="Tahoma" pitchFamily="34" charset="0"/>
                <a:cs typeface="Tahoma" pitchFamily="34" charset="0"/>
              </a:rPr>
              <a:t>Zaključak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Situacija na tržištu u vrijeme krize</a:t>
            </a:r>
            <a:endParaRPr lang="hr-H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132857"/>
            <a:ext cx="7467600" cy="396044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Utjecaj krize na poslovanje osiguravajućih društava</a:t>
            </a:r>
          </a:p>
          <a:p>
            <a:pPr marL="641033" lvl="1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Reorganizacija društava s ciljem povećanja efikasnosti</a:t>
            </a:r>
          </a:p>
          <a:p>
            <a:pPr marL="641033" lvl="1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Optimiziranje interne prodajne mreže</a:t>
            </a:r>
          </a:p>
          <a:p>
            <a:pPr marL="641033" lvl="1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Analiza i prilagodba proizvoda novim izazovima</a:t>
            </a:r>
          </a:p>
          <a:p>
            <a:pPr marL="641033" lvl="1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hr-HR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Utjecaj krize na prodajne rezultate</a:t>
            </a:r>
          </a:p>
          <a:p>
            <a:pPr marL="641033" lvl="1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Problematika naplate neživotnih i životnih osiguranja</a:t>
            </a:r>
          </a:p>
          <a:p>
            <a:pPr marL="641033" lvl="1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Povećan broj otkupa i storniranih polica u životnim osiguranjima</a:t>
            </a:r>
          </a:p>
          <a:p>
            <a:pPr marL="641033" lvl="1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Smanjena potražnja za dobrovoljnim osiguranjima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hr-HR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Prilagodba klijentu “novog doba”</a:t>
            </a:r>
            <a:endParaRPr lang="hr-H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498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Klijent je sve više (</a:t>
            </a:r>
            <a:r>
              <a:rPr lang="hr-HR" dirty="0" err="1" smtClean="0"/>
              <a:t>dez</a:t>
            </a:r>
            <a:r>
              <a:rPr lang="hr-HR" dirty="0" smtClean="0"/>
              <a:t>)informiran – brza dostupnost podataka kroz nove vrste komuniciranja (Internet, socijalne mreže, </a:t>
            </a:r>
            <a:r>
              <a:rPr lang="hr-HR" dirty="0" err="1" smtClean="0"/>
              <a:t>blogovi</a:t>
            </a:r>
            <a:r>
              <a:rPr lang="hr-HR" dirty="0" smtClean="0"/>
              <a:t>)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Konkurencija sve jača/efikasnija (25 </a:t>
            </a:r>
            <a:r>
              <a:rPr lang="hr-HR" dirty="0" err="1" smtClean="0"/>
              <a:t>osig</a:t>
            </a:r>
            <a:r>
              <a:rPr lang="hr-HR" dirty="0" smtClean="0"/>
              <a:t>. društava na relativno malom tržištu)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Financijska kriza (RH među zemljama kojima se izlaz iz krize ne nadzire još barem godinu dana)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Cijene dobrovoljnih osiguranja i pokrića su teško usporedive među društvima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Prilagodba klijentu “novog doba”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600" u="sng" dirty="0" smtClean="0"/>
              <a:t>Što klijent želi od osiguranja?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hr-HR" sz="2600" u="sng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sz="2600" dirty="0" smtClean="0"/>
              <a:t>Proizvode kreirane prema njegovim individualnim potrebama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sz="2600" dirty="0" smtClean="0"/>
              <a:t>Dodanu vrijednost kroz dostupnost u svakom trenutku (</a:t>
            </a:r>
            <a:r>
              <a:rPr lang="hr-HR" sz="2600" dirty="0" err="1" smtClean="0"/>
              <a:t>predprodajni</a:t>
            </a:r>
            <a:r>
              <a:rPr lang="hr-HR" sz="2600" dirty="0" smtClean="0"/>
              <a:t>, prodajni i </a:t>
            </a:r>
            <a:r>
              <a:rPr lang="hr-HR" sz="2600" dirty="0" err="1" smtClean="0"/>
              <a:t>postprodajni</a:t>
            </a:r>
            <a:r>
              <a:rPr lang="hr-HR" sz="2600" dirty="0" smtClean="0"/>
              <a:t> diskretni kontakt)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sz="2600" dirty="0" smtClean="0"/>
              <a:t>Informiranost i transparentnost o ugovoru – polici (što zapravo dobiva s potpisanom policom)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sz="2600" dirty="0" smtClean="0"/>
              <a:t>Stanje police (dužna premija, stanje šteta, visina pripisane dobiti po životu, otkupna vrijednost,…)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hr-HR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8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Prilagodba klijentu “novog doba”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hr-HR" u="sng" dirty="0" smtClean="0"/>
              <a:t>Kakvog mi klijenta želimo?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hr-HR" u="sng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Lojalnog klijenta, koji nas preporučuje i prenosi vlastita pozitivna iskustva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Zadovoljnog klijenta koji brine o osobnoj sigurnosti te sigurnosti vlastite imovine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smtClean="0"/>
              <a:t>Savjesnog klijenta koji brine o vlastitim ulaganjima, te je svjestan što dobiva ako je osiguran u jednom društvu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hr-HR" dirty="0" err="1" smtClean="0"/>
              <a:t>Brand</a:t>
            </a:r>
            <a:r>
              <a:rPr lang="hr-HR" dirty="0" smtClean="0"/>
              <a:t> ambasadora – </a:t>
            </a:r>
            <a:r>
              <a:rPr lang="hr-HR" dirty="0" smtClean="0"/>
              <a:t>‘’promotora </a:t>
            </a:r>
            <a:r>
              <a:rPr lang="hr-HR" dirty="0" smtClean="0"/>
              <a:t>kompanije’’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Prilagodba klijentu “novog doba”</a:t>
            </a:r>
            <a:endParaRPr lang="hr-HR" sz="3200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u="sng" dirty="0" smtClean="0"/>
              <a:t>Što moramo ponuditi klijentu?</a:t>
            </a:r>
          </a:p>
          <a:p>
            <a:pPr>
              <a:buFont typeface="Wingdings" pitchFamily="2" charset="2"/>
              <a:buNone/>
            </a:pPr>
            <a:endParaRPr lang="hr-HR" u="sng" dirty="0" smtClean="0"/>
          </a:p>
          <a:p>
            <a:pPr algn="just"/>
            <a:r>
              <a:rPr lang="hr-HR" dirty="0" smtClean="0"/>
              <a:t>Educiranog zastupnika, koji u svakom trenutku može adekvatno odgovoriti zahtjevima klijenta</a:t>
            </a:r>
          </a:p>
          <a:p>
            <a:pPr algn="just"/>
            <a:r>
              <a:rPr lang="hr-HR" dirty="0" smtClean="0"/>
              <a:t>Princip osobnog savjetnika – SPOC (</a:t>
            </a:r>
            <a:r>
              <a:rPr lang="hr-HR" dirty="0" err="1" smtClean="0"/>
              <a:t>single</a:t>
            </a:r>
            <a:r>
              <a:rPr lang="hr-HR" dirty="0" smtClean="0"/>
              <a:t> </a:t>
            </a:r>
            <a:r>
              <a:rPr lang="hr-HR" dirty="0" err="1" smtClean="0"/>
              <a:t>point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contact</a:t>
            </a:r>
            <a:r>
              <a:rPr lang="hr-HR" dirty="0" smtClean="0"/>
              <a:t>)</a:t>
            </a:r>
          </a:p>
          <a:p>
            <a:pPr algn="just"/>
            <a:r>
              <a:rPr lang="hr-HR" dirty="0" smtClean="0"/>
              <a:t>Jasne i transparentne proizvode - lako razumljive</a:t>
            </a:r>
          </a:p>
          <a:p>
            <a:pPr algn="just"/>
            <a:r>
              <a:rPr lang="hr-HR" dirty="0" smtClean="0"/>
              <a:t>Individualni i istovremeno multidisciplinarni pristup </a:t>
            </a:r>
          </a:p>
          <a:p>
            <a:endParaRPr lang="hr-HR" sz="2600" dirty="0" smtClean="0"/>
          </a:p>
          <a:p>
            <a:endParaRPr lang="hr-HR" sz="2600" dirty="0" smtClean="0"/>
          </a:p>
          <a:p>
            <a:endParaRPr lang="hr-HR" sz="2600" dirty="0" smtClean="0"/>
          </a:p>
          <a:p>
            <a:endParaRPr lang="hr-HR" sz="2600" dirty="0" smtClean="0"/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/>
              <a:t>Edukacija - imperativ</a:t>
            </a:r>
            <a:endParaRPr lang="hr-HR" sz="3200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u="sng" dirty="0" smtClean="0"/>
              <a:t>Tko može zadovoljiti takvog klijenta?</a:t>
            </a:r>
          </a:p>
          <a:p>
            <a:pPr>
              <a:buFont typeface="Wingdings" pitchFamily="2" charset="2"/>
              <a:buNone/>
            </a:pPr>
            <a:endParaRPr lang="hr-HR" u="sng" dirty="0" smtClean="0"/>
          </a:p>
          <a:p>
            <a:pPr algn="just"/>
            <a:r>
              <a:rPr lang="hr-HR" dirty="0" smtClean="0"/>
              <a:t>Visoko educirani zastupnik – znanje o proizvodima (koristima za klijenta), tržištu, konkurenciji, prodajnim vještinama, zakonima i propisima.</a:t>
            </a:r>
          </a:p>
          <a:p>
            <a:pPr algn="just"/>
            <a:r>
              <a:rPr lang="hr-HR" dirty="0" smtClean="0"/>
              <a:t>Edukacija mora biti konstantna (za vanjsku i internu prodajnu mrežu), pomno planirana i zanimljiva prodajnoj </a:t>
            </a:r>
            <a:r>
              <a:rPr lang="hr-HR" dirty="0" smtClean="0"/>
              <a:t>mreži</a:t>
            </a:r>
            <a:endParaRPr lang="hr-HR" dirty="0" smtClean="0"/>
          </a:p>
          <a:p>
            <a:endParaRPr lang="hr-HR" sz="2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/>
              <a:t>Reputacijski rizik društva</a:t>
            </a:r>
            <a:endParaRPr lang="hr-HR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32248"/>
            <a:ext cx="7467600" cy="4637112"/>
          </a:xfrm>
        </p:spPr>
        <p:txBody>
          <a:bodyPr/>
          <a:lstStyle/>
          <a:p>
            <a:pPr algn="just"/>
            <a:r>
              <a:rPr lang="hr-HR" dirty="0" smtClean="0"/>
              <a:t>“Problematičan zastupnik” neprofesionalizmom ruši vlastiti ugled, a time i ugled  osiguravajućeg društva i tržišta u cijelosti</a:t>
            </a:r>
          </a:p>
          <a:p>
            <a:pPr algn="just"/>
            <a:r>
              <a:rPr lang="hr-HR" dirty="0" smtClean="0"/>
              <a:t>Gubljenje povjerenja u cijelu </a:t>
            </a:r>
            <a:r>
              <a:rPr lang="hr-HR" dirty="0" err="1" smtClean="0"/>
              <a:t>osigurateljnu</a:t>
            </a:r>
            <a:r>
              <a:rPr lang="hr-HR" dirty="0" smtClean="0"/>
              <a:t> industriju</a:t>
            </a:r>
          </a:p>
          <a:p>
            <a:pPr algn="just"/>
            <a:r>
              <a:rPr lang="hr-HR" dirty="0" smtClean="0"/>
              <a:t>Nepostojanje zajedničke baze podataka - “crne liste zastupnika”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Custom 1">
      <a:dk1>
        <a:srgbClr val="003399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03399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803</Words>
  <Application>Microsoft Office PowerPoint</Application>
  <PresentationFormat>On-screen Show (4:3)</PresentationFormat>
  <Paragraphs>123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Custom Design</vt:lpstr>
      <vt:lpstr>Oriel</vt:lpstr>
      <vt:lpstr>IZAZOVI PRODAJE S ASPEKTA OSIGURATELJA</vt:lpstr>
      <vt:lpstr>Sadržaj</vt:lpstr>
      <vt:lpstr>Situacija na tržištu u vrijeme krize</vt:lpstr>
      <vt:lpstr>Prilagodba klijentu “novog doba”</vt:lpstr>
      <vt:lpstr>Prilagodba klijentu “novog doba”</vt:lpstr>
      <vt:lpstr>Prilagodba klijentu “novog doba”</vt:lpstr>
      <vt:lpstr>Prilagodba klijentu “novog doba”</vt:lpstr>
      <vt:lpstr>Edukacija - imperativ</vt:lpstr>
      <vt:lpstr>Reputacijski rizik društva</vt:lpstr>
      <vt:lpstr>Zakonodavni izazovi</vt:lpstr>
      <vt:lpstr>Zakonodavni izazovi</vt:lpstr>
      <vt:lpstr>Zakonodavni izazovi</vt:lpstr>
      <vt:lpstr>Zakonodavni izazovi</vt:lpstr>
      <vt:lpstr>Zaključak</vt:lpstr>
      <vt:lpstr>Slide 15</vt:lpstr>
    </vt:vector>
  </TitlesOfParts>
  <Company>Basler osiguranje Zagreb d.d.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IZAZOVI PRODAJE S ASPEKTA OSIGURANJA</dc:title>
  <dc:creator>Bruno Dobronić</dc:creator>
  <cp:lastModifiedBy>Bruno Dobronić</cp:lastModifiedBy>
  <cp:revision>124</cp:revision>
  <dcterms:created xsi:type="dcterms:W3CDTF">2010-10-20T06:46:22Z</dcterms:created>
  <dcterms:modified xsi:type="dcterms:W3CDTF">2010-10-29T08:28:44Z</dcterms:modified>
</cp:coreProperties>
</file>